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13"/>
  </p:notesMasterIdLst>
  <p:handoutMasterIdLst>
    <p:handoutMasterId r:id="rId14"/>
  </p:handoutMasterIdLst>
  <p:sldIdLst>
    <p:sldId id="317" r:id="rId2"/>
    <p:sldId id="294" r:id="rId3"/>
    <p:sldId id="295" r:id="rId4"/>
    <p:sldId id="296" r:id="rId5"/>
    <p:sldId id="297" r:id="rId6"/>
    <p:sldId id="298" r:id="rId7"/>
    <p:sldId id="299" r:id="rId8"/>
    <p:sldId id="302" r:id="rId9"/>
    <p:sldId id="304" r:id="rId10"/>
    <p:sldId id="300" r:id="rId11"/>
    <p:sldId id="301" r:id="rId1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00FF00"/>
    <a:srgbClr val="FFFF99"/>
    <a:srgbClr val="996633"/>
    <a:srgbClr val="66FF33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0204" autoAdjust="0"/>
  </p:normalViewPr>
  <p:slideViewPr>
    <p:cSldViewPr>
      <p:cViewPr varScale="1">
        <p:scale>
          <a:sx n="115" d="100"/>
          <a:sy n="115" d="100"/>
        </p:scale>
        <p:origin x="288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8" d="100"/>
        <a:sy n="14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675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675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07DBA092-D0F1-491B-82D6-079BA9FAFF8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00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02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894B22A3-6A1B-4805-A5AC-1C1F7F5414F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275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306EE0-3B56-4014-809A-49D3F9F69D7F}" type="slidenum">
              <a:rPr lang="en-US"/>
              <a:pPr/>
              <a:t>1</a:t>
            </a:fld>
            <a:endParaRPr lang="en-US"/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2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0"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3E2869-EEF8-4676-B75A-8234CB8270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F23002-8456-40BC-B0F8-2FFE6C1D824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B909B-7520-44B9-ACF2-BE127D0146C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12912-3618-40D9-A797-FF96CC107BC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C1434-08A3-45F5-ACBC-3A80EDCEDB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598FE-D362-4693-A01E-2C817DE9C3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1F832-BE46-4ECC-AE9F-A77F59A7E05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0EDC6-B8E3-4AA5-BB5E-4AF3413F32F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F37815-95D9-49BA-8C30-EBE0F7BA86E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2005 -  Norman L. Jones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66D096-6307-4528-82A0-E2F31BAF1C5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r>
              <a:rPr lang="en-US"/>
              <a:t>Copyright © 2005 -  Norman L. Jones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E0F8F151-44FA-43C6-B825-B3E54FA88AE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r>
              <a:rPr lang="en-US"/>
              <a:t>Copyright © 2005 -  Norman L. Jones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8A6B7DC5-9C19-455A-9A98-3F45B3DF0F7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Boundary Condition Analysis</a:t>
            </a:r>
            <a:br>
              <a:rPr lang="en-US" sz="4800" dirty="0"/>
            </a:br>
            <a:r>
              <a:rPr lang="en-US" sz="3200" i="1" dirty="0">
                <a:solidFill>
                  <a:schemeClr val="accent2"/>
                </a:solidFill>
              </a:rPr>
              <a:t>Pt 3 – Case Studies</a:t>
            </a:r>
            <a:endParaRPr lang="en-US" sz="4800" i="1" dirty="0">
              <a:solidFill>
                <a:schemeClr val="accent2"/>
              </a:solidFill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CE 547 – BRIGHAM YOUNG UNIVERSITY</a:t>
            </a:r>
          </a:p>
        </p:txBody>
      </p:sp>
    </p:spTree>
    <p:extLst>
      <p:ext uri="{BB962C8B-B14F-4D97-AF65-F5344CB8AC3E}">
        <p14:creationId xmlns:p14="http://schemas.microsoft.com/office/powerpoint/2010/main" val="5538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Scale Model</a:t>
            </a: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600199"/>
            <a:ext cx="6858000" cy="5107605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Scale Model</a:t>
            </a: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03016" y="1540184"/>
            <a:ext cx="7094538" cy="526527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Steptoe Valley Model – Nevada Power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528892"/>
            <a:ext cx="3429000" cy="5329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876800" y="1676400"/>
            <a:ext cx="3171906" cy="5076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Steptoe Valley Model – Nevada Power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554008"/>
            <a:ext cx="6781800" cy="5227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6" name="Group 15"/>
          <p:cNvGrpSpPr/>
          <p:nvPr/>
        </p:nvGrpSpPr>
        <p:grpSpPr>
          <a:xfrm>
            <a:off x="3886200" y="1783352"/>
            <a:ext cx="2514600" cy="4059308"/>
            <a:chOff x="3886200" y="1783352"/>
            <a:chExt cx="2514600" cy="4059308"/>
          </a:xfrm>
        </p:grpSpPr>
        <p:sp>
          <p:nvSpPr>
            <p:cNvPr id="4" name="Freeform 3"/>
            <p:cNvSpPr/>
            <p:nvPr/>
          </p:nvSpPr>
          <p:spPr>
            <a:xfrm>
              <a:off x="5208104" y="1783352"/>
              <a:ext cx="391455" cy="3997246"/>
            </a:xfrm>
            <a:custGeom>
              <a:avLst/>
              <a:gdLst>
                <a:gd name="connsiteX0" fmla="*/ 262393 w 391455"/>
                <a:gd name="connsiteY0" fmla="*/ 5691 h 3997246"/>
                <a:gd name="connsiteX1" fmla="*/ 238539 w 391455"/>
                <a:gd name="connsiteY1" fmla="*/ 69302 h 3997246"/>
                <a:gd name="connsiteX2" fmla="*/ 222637 w 391455"/>
                <a:gd name="connsiteY2" fmla="*/ 117010 h 3997246"/>
                <a:gd name="connsiteX3" fmla="*/ 230588 w 391455"/>
                <a:gd name="connsiteY3" fmla="*/ 188571 h 3997246"/>
                <a:gd name="connsiteX4" fmla="*/ 230588 w 391455"/>
                <a:gd name="connsiteY4" fmla="*/ 514575 h 3997246"/>
                <a:gd name="connsiteX5" fmla="*/ 246491 w 391455"/>
                <a:gd name="connsiteY5" fmla="*/ 570234 h 3997246"/>
                <a:gd name="connsiteX6" fmla="*/ 278296 w 391455"/>
                <a:gd name="connsiteY6" fmla="*/ 617942 h 3997246"/>
                <a:gd name="connsiteX7" fmla="*/ 294199 w 391455"/>
                <a:gd name="connsiteY7" fmla="*/ 641796 h 3997246"/>
                <a:gd name="connsiteX8" fmla="*/ 318053 w 391455"/>
                <a:gd name="connsiteY8" fmla="*/ 665650 h 3997246"/>
                <a:gd name="connsiteX9" fmla="*/ 349858 w 391455"/>
                <a:gd name="connsiteY9" fmla="*/ 713358 h 3997246"/>
                <a:gd name="connsiteX10" fmla="*/ 373712 w 391455"/>
                <a:gd name="connsiteY10" fmla="*/ 792871 h 3997246"/>
                <a:gd name="connsiteX11" fmla="*/ 373712 w 391455"/>
                <a:gd name="connsiteY11" fmla="*/ 1246095 h 3997246"/>
                <a:gd name="connsiteX12" fmla="*/ 365760 w 391455"/>
                <a:gd name="connsiteY12" fmla="*/ 1269949 h 3997246"/>
                <a:gd name="connsiteX13" fmla="*/ 349858 w 391455"/>
                <a:gd name="connsiteY13" fmla="*/ 1325608 h 3997246"/>
                <a:gd name="connsiteX14" fmla="*/ 318053 w 391455"/>
                <a:gd name="connsiteY14" fmla="*/ 1373316 h 3997246"/>
                <a:gd name="connsiteX15" fmla="*/ 286247 w 391455"/>
                <a:gd name="connsiteY15" fmla="*/ 1428975 h 3997246"/>
                <a:gd name="connsiteX16" fmla="*/ 270345 w 391455"/>
                <a:gd name="connsiteY16" fmla="*/ 1476683 h 3997246"/>
                <a:gd name="connsiteX17" fmla="*/ 262393 w 391455"/>
                <a:gd name="connsiteY17" fmla="*/ 1500537 h 3997246"/>
                <a:gd name="connsiteX18" fmla="*/ 230588 w 391455"/>
                <a:gd name="connsiteY18" fmla="*/ 1556196 h 3997246"/>
                <a:gd name="connsiteX19" fmla="*/ 214686 w 391455"/>
                <a:gd name="connsiteY19" fmla="*/ 1588001 h 3997246"/>
                <a:gd name="connsiteX20" fmla="*/ 198783 w 391455"/>
                <a:gd name="connsiteY20" fmla="*/ 1611855 h 3997246"/>
                <a:gd name="connsiteX21" fmla="*/ 182880 w 391455"/>
                <a:gd name="connsiteY21" fmla="*/ 1643660 h 3997246"/>
                <a:gd name="connsiteX22" fmla="*/ 166978 w 391455"/>
                <a:gd name="connsiteY22" fmla="*/ 1691368 h 3997246"/>
                <a:gd name="connsiteX23" fmla="*/ 119270 w 391455"/>
                <a:gd name="connsiteY23" fmla="*/ 1762930 h 3997246"/>
                <a:gd name="connsiteX24" fmla="*/ 103367 w 391455"/>
                <a:gd name="connsiteY24" fmla="*/ 1786784 h 3997246"/>
                <a:gd name="connsiteX25" fmla="*/ 87465 w 391455"/>
                <a:gd name="connsiteY25" fmla="*/ 1810638 h 3997246"/>
                <a:gd name="connsiteX26" fmla="*/ 79513 w 391455"/>
                <a:gd name="connsiteY26" fmla="*/ 1842443 h 3997246"/>
                <a:gd name="connsiteX27" fmla="*/ 63611 w 391455"/>
                <a:gd name="connsiteY27" fmla="*/ 1866297 h 3997246"/>
                <a:gd name="connsiteX28" fmla="*/ 55659 w 391455"/>
                <a:gd name="connsiteY28" fmla="*/ 1890151 h 3997246"/>
                <a:gd name="connsiteX29" fmla="*/ 47708 w 391455"/>
                <a:gd name="connsiteY29" fmla="*/ 1937858 h 3997246"/>
                <a:gd name="connsiteX30" fmla="*/ 31806 w 391455"/>
                <a:gd name="connsiteY30" fmla="*/ 1985566 h 3997246"/>
                <a:gd name="connsiteX31" fmla="*/ 47708 w 391455"/>
                <a:gd name="connsiteY31" fmla="*/ 2065079 h 3997246"/>
                <a:gd name="connsiteX32" fmla="*/ 63611 w 391455"/>
                <a:gd name="connsiteY32" fmla="*/ 2088933 h 3997246"/>
                <a:gd name="connsiteX33" fmla="*/ 87465 w 391455"/>
                <a:gd name="connsiteY33" fmla="*/ 2112787 h 3997246"/>
                <a:gd name="connsiteX34" fmla="*/ 111319 w 391455"/>
                <a:gd name="connsiteY34" fmla="*/ 2160495 h 3997246"/>
                <a:gd name="connsiteX35" fmla="*/ 135173 w 391455"/>
                <a:gd name="connsiteY35" fmla="*/ 2216154 h 3997246"/>
                <a:gd name="connsiteX36" fmla="*/ 166978 w 391455"/>
                <a:gd name="connsiteY36" fmla="*/ 2263862 h 3997246"/>
                <a:gd name="connsiteX37" fmla="*/ 190832 w 391455"/>
                <a:gd name="connsiteY37" fmla="*/ 2319521 h 3997246"/>
                <a:gd name="connsiteX38" fmla="*/ 206734 w 391455"/>
                <a:gd name="connsiteY38" fmla="*/ 2367229 h 3997246"/>
                <a:gd name="connsiteX39" fmla="*/ 214686 w 391455"/>
                <a:gd name="connsiteY39" fmla="*/ 2391083 h 3997246"/>
                <a:gd name="connsiteX40" fmla="*/ 230588 w 391455"/>
                <a:gd name="connsiteY40" fmla="*/ 2462645 h 3997246"/>
                <a:gd name="connsiteX41" fmla="*/ 254442 w 391455"/>
                <a:gd name="connsiteY41" fmla="*/ 2558060 h 3997246"/>
                <a:gd name="connsiteX42" fmla="*/ 262393 w 391455"/>
                <a:gd name="connsiteY42" fmla="*/ 2581914 h 3997246"/>
                <a:gd name="connsiteX43" fmla="*/ 254442 w 391455"/>
                <a:gd name="connsiteY43" fmla="*/ 2796599 h 3997246"/>
                <a:gd name="connsiteX44" fmla="*/ 246491 w 391455"/>
                <a:gd name="connsiteY44" fmla="*/ 2820453 h 3997246"/>
                <a:gd name="connsiteX45" fmla="*/ 230588 w 391455"/>
                <a:gd name="connsiteY45" fmla="*/ 2844307 h 3997246"/>
                <a:gd name="connsiteX46" fmla="*/ 222637 w 391455"/>
                <a:gd name="connsiteY46" fmla="*/ 2868161 h 3997246"/>
                <a:gd name="connsiteX47" fmla="*/ 206734 w 391455"/>
                <a:gd name="connsiteY47" fmla="*/ 2892015 h 3997246"/>
                <a:gd name="connsiteX48" fmla="*/ 174929 w 391455"/>
                <a:gd name="connsiteY48" fmla="*/ 2963577 h 3997246"/>
                <a:gd name="connsiteX49" fmla="*/ 143124 w 391455"/>
                <a:gd name="connsiteY49" fmla="*/ 3003333 h 3997246"/>
                <a:gd name="connsiteX50" fmla="*/ 127221 w 391455"/>
                <a:gd name="connsiteY50" fmla="*/ 3035138 h 3997246"/>
                <a:gd name="connsiteX51" fmla="*/ 55659 w 391455"/>
                <a:gd name="connsiteY51" fmla="*/ 3098749 h 3997246"/>
                <a:gd name="connsiteX52" fmla="*/ 39757 w 391455"/>
                <a:gd name="connsiteY52" fmla="*/ 3122603 h 3997246"/>
                <a:gd name="connsiteX53" fmla="*/ 23854 w 391455"/>
                <a:gd name="connsiteY53" fmla="*/ 3170311 h 3997246"/>
                <a:gd name="connsiteX54" fmla="*/ 7952 w 391455"/>
                <a:gd name="connsiteY54" fmla="*/ 3305483 h 3997246"/>
                <a:gd name="connsiteX55" fmla="*/ 0 w 391455"/>
                <a:gd name="connsiteY55" fmla="*/ 3337288 h 3997246"/>
                <a:gd name="connsiteX56" fmla="*/ 15903 w 391455"/>
                <a:gd name="connsiteY56" fmla="*/ 3488363 h 3997246"/>
                <a:gd name="connsiteX57" fmla="*/ 31806 w 391455"/>
                <a:gd name="connsiteY57" fmla="*/ 3512217 h 3997246"/>
                <a:gd name="connsiteX58" fmla="*/ 39757 w 391455"/>
                <a:gd name="connsiteY58" fmla="*/ 3536071 h 3997246"/>
                <a:gd name="connsiteX59" fmla="*/ 95416 w 391455"/>
                <a:gd name="connsiteY59" fmla="*/ 3536071 h 3997246"/>
                <a:gd name="connsiteX60" fmla="*/ 151075 w 391455"/>
                <a:gd name="connsiteY60" fmla="*/ 3544022 h 3997246"/>
                <a:gd name="connsiteX61" fmla="*/ 182880 w 391455"/>
                <a:gd name="connsiteY61" fmla="*/ 3591730 h 3997246"/>
                <a:gd name="connsiteX62" fmla="*/ 198783 w 391455"/>
                <a:gd name="connsiteY62" fmla="*/ 3615584 h 3997246"/>
                <a:gd name="connsiteX63" fmla="*/ 222637 w 391455"/>
                <a:gd name="connsiteY63" fmla="*/ 3695097 h 3997246"/>
                <a:gd name="connsiteX64" fmla="*/ 238539 w 391455"/>
                <a:gd name="connsiteY64" fmla="*/ 3726902 h 3997246"/>
                <a:gd name="connsiteX65" fmla="*/ 230588 w 391455"/>
                <a:gd name="connsiteY65" fmla="*/ 3830269 h 3997246"/>
                <a:gd name="connsiteX66" fmla="*/ 214686 w 391455"/>
                <a:gd name="connsiteY66" fmla="*/ 3893879 h 3997246"/>
                <a:gd name="connsiteX67" fmla="*/ 190832 w 391455"/>
                <a:gd name="connsiteY67" fmla="*/ 3909782 h 3997246"/>
                <a:gd name="connsiteX68" fmla="*/ 166978 w 391455"/>
                <a:gd name="connsiteY68" fmla="*/ 3957490 h 3997246"/>
                <a:gd name="connsiteX69" fmla="*/ 166978 w 391455"/>
                <a:gd name="connsiteY69" fmla="*/ 3997246 h 3997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391455" h="3997246">
                  <a:moveTo>
                    <a:pt x="262393" y="5691"/>
                  </a:moveTo>
                  <a:cubicBezTo>
                    <a:pt x="245178" y="74555"/>
                    <a:pt x="266260" y="0"/>
                    <a:pt x="238539" y="69302"/>
                  </a:cubicBezTo>
                  <a:cubicBezTo>
                    <a:pt x="232313" y="84866"/>
                    <a:pt x="222637" y="117010"/>
                    <a:pt x="222637" y="117010"/>
                  </a:cubicBezTo>
                  <a:cubicBezTo>
                    <a:pt x="225287" y="140864"/>
                    <a:pt x="230588" y="164571"/>
                    <a:pt x="230588" y="188571"/>
                  </a:cubicBezTo>
                  <a:cubicBezTo>
                    <a:pt x="230588" y="385259"/>
                    <a:pt x="212494" y="369821"/>
                    <a:pt x="230588" y="514575"/>
                  </a:cubicBezTo>
                  <a:cubicBezTo>
                    <a:pt x="231253" y="519892"/>
                    <a:pt x="242231" y="562565"/>
                    <a:pt x="246491" y="570234"/>
                  </a:cubicBezTo>
                  <a:cubicBezTo>
                    <a:pt x="255773" y="586941"/>
                    <a:pt x="267694" y="602039"/>
                    <a:pt x="278296" y="617942"/>
                  </a:cubicBezTo>
                  <a:cubicBezTo>
                    <a:pt x="283597" y="625893"/>
                    <a:pt x="287442" y="635039"/>
                    <a:pt x="294199" y="641796"/>
                  </a:cubicBezTo>
                  <a:cubicBezTo>
                    <a:pt x="302150" y="649747"/>
                    <a:pt x="311149" y="656774"/>
                    <a:pt x="318053" y="665650"/>
                  </a:cubicBezTo>
                  <a:cubicBezTo>
                    <a:pt x="329787" y="680737"/>
                    <a:pt x="349858" y="713358"/>
                    <a:pt x="349858" y="713358"/>
                  </a:cubicBezTo>
                  <a:cubicBezTo>
                    <a:pt x="369216" y="771433"/>
                    <a:pt x="361694" y="744803"/>
                    <a:pt x="373712" y="792871"/>
                  </a:cubicBezTo>
                  <a:cubicBezTo>
                    <a:pt x="391455" y="988048"/>
                    <a:pt x="387501" y="908284"/>
                    <a:pt x="373712" y="1246095"/>
                  </a:cubicBezTo>
                  <a:cubicBezTo>
                    <a:pt x="373370" y="1254470"/>
                    <a:pt x="368063" y="1261890"/>
                    <a:pt x="365760" y="1269949"/>
                  </a:cubicBezTo>
                  <a:cubicBezTo>
                    <a:pt x="363338" y="1278426"/>
                    <a:pt x="355465" y="1315515"/>
                    <a:pt x="349858" y="1325608"/>
                  </a:cubicBezTo>
                  <a:cubicBezTo>
                    <a:pt x="340576" y="1342315"/>
                    <a:pt x="326601" y="1356221"/>
                    <a:pt x="318053" y="1373316"/>
                  </a:cubicBezTo>
                  <a:cubicBezTo>
                    <a:pt x="297876" y="1413668"/>
                    <a:pt x="308725" y="1395259"/>
                    <a:pt x="286247" y="1428975"/>
                  </a:cubicBezTo>
                  <a:lnTo>
                    <a:pt x="270345" y="1476683"/>
                  </a:lnTo>
                  <a:cubicBezTo>
                    <a:pt x="267695" y="1484634"/>
                    <a:pt x="266141" y="1493040"/>
                    <a:pt x="262393" y="1500537"/>
                  </a:cubicBezTo>
                  <a:cubicBezTo>
                    <a:pt x="214339" y="1596647"/>
                    <a:pt x="275542" y="1477525"/>
                    <a:pt x="230588" y="1556196"/>
                  </a:cubicBezTo>
                  <a:cubicBezTo>
                    <a:pt x="224707" y="1566487"/>
                    <a:pt x="220567" y="1577710"/>
                    <a:pt x="214686" y="1588001"/>
                  </a:cubicBezTo>
                  <a:cubicBezTo>
                    <a:pt x="209945" y="1596298"/>
                    <a:pt x="203524" y="1603558"/>
                    <a:pt x="198783" y="1611855"/>
                  </a:cubicBezTo>
                  <a:cubicBezTo>
                    <a:pt x="192902" y="1622146"/>
                    <a:pt x="187282" y="1632655"/>
                    <a:pt x="182880" y="1643660"/>
                  </a:cubicBezTo>
                  <a:cubicBezTo>
                    <a:pt x="176654" y="1659224"/>
                    <a:pt x="176276" y="1677420"/>
                    <a:pt x="166978" y="1691368"/>
                  </a:cubicBezTo>
                  <a:lnTo>
                    <a:pt x="119270" y="1762930"/>
                  </a:lnTo>
                  <a:lnTo>
                    <a:pt x="103367" y="1786784"/>
                  </a:lnTo>
                  <a:lnTo>
                    <a:pt x="87465" y="1810638"/>
                  </a:lnTo>
                  <a:cubicBezTo>
                    <a:pt x="84814" y="1821240"/>
                    <a:pt x="83818" y="1832399"/>
                    <a:pt x="79513" y="1842443"/>
                  </a:cubicBezTo>
                  <a:cubicBezTo>
                    <a:pt x="75749" y="1851227"/>
                    <a:pt x="67885" y="1857750"/>
                    <a:pt x="63611" y="1866297"/>
                  </a:cubicBezTo>
                  <a:cubicBezTo>
                    <a:pt x="59863" y="1873794"/>
                    <a:pt x="58310" y="1882200"/>
                    <a:pt x="55659" y="1890151"/>
                  </a:cubicBezTo>
                  <a:cubicBezTo>
                    <a:pt x="53009" y="1906053"/>
                    <a:pt x="51618" y="1922218"/>
                    <a:pt x="47708" y="1937858"/>
                  </a:cubicBezTo>
                  <a:cubicBezTo>
                    <a:pt x="43643" y="1954120"/>
                    <a:pt x="31806" y="1985566"/>
                    <a:pt x="31806" y="1985566"/>
                  </a:cubicBezTo>
                  <a:cubicBezTo>
                    <a:pt x="34736" y="2006075"/>
                    <a:pt x="36606" y="2042876"/>
                    <a:pt x="47708" y="2065079"/>
                  </a:cubicBezTo>
                  <a:cubicBezTo>
                    <a:pt x="51982" y="2073626"/>
                    <a:pt x="57493" y="2081592"/>
                    <a:pt x="63611" y="2088933"/>
                  </a:cubicBezTo>
                  <a:cubicBezTo>
                    <a:pt x="70810" y="2097572"/>
                    <a:pt x="79514" y="2104836"/>
                    <a:pt x="87465" y="2112787"/>
                  </a:cubicBezTo>
                  <a:cubicBezTo>
                    <a:pt x="107450" y="2172744"/>
                    <a:pt x="80491" y="2098840"/>
                    <a:pt x="111319" y="2160495"/>
                  </a:cubicBezTo>
                  <a:cubicBezTo>
                    <a:pt x="144226" y="2226309"/>
                    <a:pt x="85529" y="2133414"/>
                    <a:pt x="135173" y="2216154"/>
                  </a:cubicBezTo>
                  <a:cubicBezTo>
                    <a:pt x="145006" y="2232543"/>
                    <a:pt x="166978" y="2263862"/>
                    <a:pt x="166978" y="2263862"/>
                  </a:cubicBezTo>
                  <a:cubicBezTo>
                    <a:pt x="188011" y="2347998"/>
                    <a:pt x="159454" y="2248919"/>
                    <a:pt x="190832" y="2319521"/>
                  </a:cubicBezTo>
                  <a:cubicBezTo>
                    <a:pt x="197640" y="2334839"/>
                    <a:pt x="201433" y="2351326"/>
                    <a:pt x="206734" y="2367229"/>
                  </a:cubicBezTo>
                  <a:cubicBezTo>
                    <a:pt x="209384" y="2375180"/>
                    <a:pt x="212653" y="2382952"/>
                    <a:pt x="214686" y="2391083"/>
                  </a:cubicBezTo>
                  <a:cubicBezTo>
                    <a:pt x="223195" y="2425118"/>
                    <a:pt x="223858" y="2425629"/>
                    <a:pt x="230588" y="2462645"/>
                  </a:cubicBezTo>
                  <a:cubicBezTo>
                    <a:pt x="243436" y="2533312"/>
                    <a:pt x="231214" y="2488377"/>
                    <a:pt x="254442" y="2558060"/>
                  </a:cubicBezTo>
                  <a:lnTo>
                    <a:pt x="262393" y="2581914"/>
                  </a:lnTo>
                  <a:cubicBezTo>
                    <a:pt x="259743" y="2653476"/>
                    <a:pt x="259205" y="2725147"/>
                    <a:pt x="254442" y="2796599"/>
                  </a:cubicBezTo>
                  <a:cubicBezTo>
                    <a:pt x="253884" y="2804962"/>
                    <a:pt x="250239" y="2812956"/>
                    <a:pt x="246491" y="2820453"/>
                  </a:cubicBezTo>
                  <a:cubicBezTo>
                    <a:pt x="242217" y="2829000"/>
                    <a:pt x="235889" y="2836356"/>
                    <a:pt x="230588" y="2844307"/>
                  </a:cubicBezTo>
                  <a:cubicBezTo>
                    <a:pt x="227938" y="2852258"/>
                    <a:pt x="226385" y="2860664"/>
                    <a:pt x="222637" y="2868161"/>
                  </a:cubicBezTo>
                  <a:cubicBezTo>
                    <a:pt x="218363" y="2876708"/>
                    <a:pt x="210615" y="2883282"/>
                    <a:pt x="206734" y="2892015"/>
                  </a:cubicBezTo>
                  <a:cubicBezTo>
                    <a:pt x="168885" y="2977176"/>
                    <a:pt x="210920" y="2909592"/>
                    <a:pt x="174929" y="2963577"/>
                  </a:cubicBezTo>
                  <a:cubicBezTo>
                    <a:pt x="155946" y="3020529"/>
                    <a:pt x="183085" y="2955381"/>
                    <a:pt x="143124" y="3003333"/>
                  </a:cubicBezTo>
                  <a:cubicBezTo>
                    <a:pt x="135536" y="3012439"/>
                    <a:pt x="134626" y="3025882"/>
                    <a:pt x="127221" y="3035138"/>
                  </a:cubicBezTo>
                  <a:cubicBezTo>
                    <a:pt x="96098" y="3074042"/>
                    <a:pt x="88307" y="3076983"/>
                    <a:pt x="55659" y="3098749"/>
                  </a:cubicBezTo>
                  <a:cubicBezTo>
                    <a:pt x="50358" y="3106700"/>
                    <a:pt x="43638" y="3113870"/>
                    <a:pt x="39757" y="3122603"/>
                  </a:cubicBezTo>
                  <a:cubicBezTo>
                    <a:pt x="32949" y="3137921"/>
                    <a:pt x="23854" y="3170311"/>
                    <a:pt x="23854" y="3170311"/>
                  </a:cubicBezTo>
                  <a:cubicBezTo>
                    <a:pt x="19590" y="3212948"/>
                    <a:pt x="15763" y="3262522"/>
                    <a:pt x="7952" y="3305483"/>
                  </a:cubicBezTo>
                  <a:cubicBezTo>
                    <a:pt x="5997" y="3316235"/>
                    <a:pt x="2651" y="3326686"/>
                    <a:pt x="0" y="3337288"/>
                  </a:cubicBezTo>
                  <a:cubicBezTo>
                    <a:pt x="273" y="3341108"/>
                    <a:pt x="3796" y="3456078"/>
                    <a:pt x="15903" y="3488363"/>
                  </a:cubicBezTo>
                  <a:cubicBezTo>
                    <a:pt x="19258" y="3497311"/>
                    <a:pt x="26505" y="3504266"/>
                    <a:pt x="31806" y="3512217"/>
                  </a:cubicBezTo>
                  <a:cubicBezTo>
                    <a:pt x="34456" y="3520168"/>
                    <a:pt x="33830" y="3530144"/>
                    <a:pt x="39757" y="3536071"/>
                  </a:cubicBezTo>
                  <a:cubicBezTo>
                    <a:pt x="55726" y="3552040"/>
                    <a:pt x="79277" y="3540106"/>
                    <a:pt x="95416" y="3536071"/>
                  </a:cubicBezTo>
                  <a:cubicBezTo>
                    <a:pt x="113969" y="3538721"/>
                    <a:pt x="135264" y="3533960"/>
                    <a:pt x="151075" y="3544022"/>
                  </a:cubicBezTo>
                  <a:cubicBezTo>
                    <a:pt x="167200" y="3554283"/>
                    <a:pt x="172278" y="3575827"/>
                    <a:pt x="182880" y="3591730"/>
                  </a:cubicBezTo>
                  <a:lnTo>
                    <a:pt x="198783" y="3615584"/>
                  </a:lnTo>
                  <a:cubicBezTo>
                    <a:pt x="204490" y="3638414"/>
                    <a:pt x="212956" y="3675735"/>
                    <a:pt x="222637" y="3695097"/>
                  </a:cubicBezTo>
                  <a:lnTo>
                    <a:pt x="238539" y="3726902"/>
                  </a:lnTo>
                  <a:cubicBezTo>
                    <a:pt x="235889" y="3761358"/>
                    <a:pt x="235475" y="3796059"/>
                    <a:pt x="230588" y="3830269"/>
                  </a:cubicBezTo>
                  <a:cubicBezTo>
                    <a:pt x="227497" y="3851905"/>
                    <a:pt x="232871" y="3881755"/>
                    <a:pt x="214686" y="3893879"/>
                  </a:cubicBezTo>
                  <a:lnTo>
                    <a:pt x="190832" y="3909782"/>
                  </a:lnTo>
                  <a:cubicBezTo>
                    <a:pt x="179904" y="3926174"/>
                    <a:pt x="169510" y="3937231"/>
                    <a:pt x="166978" y="3957490"/>
                  </a:cubicBezTo>
                  <a:cubicBezTo>
                    <a:pt x="165334" y="3970640"/>
                    <a:pt x="166978" y="3983994"/>
                    <a:pt x="166978" y="3997246"/>
                  </a:cubicBezTo>
                </a:path>
              </a:pathLst>
            </a:cu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Freeform 5"/>
            <p:cNvSpPr/>
            <p:nvPr/>
          </p:nvSpPr>
          <p:spPr>
            <a:xfrm>
              <a:off x="5562964" y="2178997"/>
              <a:ext cx="814085" cy="3663663"/>
            </a:xfrm>
            <a:custGeom>
              <a:avLst/>
              <a:gdLst>
                <a:gd name="connsiteX0" fmla="*/ 404387 w 814085"/>
                <a:gd name="connsiteY0" fmla="*/ 125 h 3663663"/>
                <a:gd name="connsiteX1" fmla="*/ 386574 w 814085"/>
                <a:gd name="connsiteY1" fmla="*/ 12000 h 3663663"/>
                <a:gd name="connsiteX2" fmla="*/ 345010 w 814085"/>
                <a:gd name="connsiteY2" fmla="*/ 29813 h 3663663"/>
                <a:gd name="connsiteX3" fmla="*/ 339072 w 814085"/>
                <a:gd name="connsiteY3" fmla="*/ 142629 h 3663663"/>
                <a:gd name="connsiteX4" fmla="*/ 356885 w 814085"/>
                <a:gd name="connsiteY4" fmla="*/ 213881 h 3663663"/>
                <a:gd name="connsiteX5" fmla="*/ 380636 w 814085"/>
                <a:gd name="connsiteY5" fmla="*/ 249507 h 3663663"/>
                <a:gd name="connsiteX6" fmla="*/ 410324 w 814085"/>
                <a:gd name="connsiteY6" fmla="*/ 302946 h 3663663"/>
                <a:gd name="connsiteX7" fmla="*/ 440013 w 814085"/>
                <a:gd name="connsiteY7" fmla="*/ 332634 h 3663663"/>
                <a:gd name="connsiteX8" fmla="*/ 463763 w 814085"/>
                <a:gd name="connsiteY8" fmla="*/ 338572 h 3663663"/>
                <a:gd name="connsiteX9" fmla="*/ 499389 w 814085"/>
                <a:gd name="connsiteY9" fmla="*/ 350447 h 3663663"/>
                <a:gd name="connsiteX10" fmla="*/ 511265 w 814085"/>
                <a:gd name="connsiteY10" fmla="*/ 362322 h 3663663"/>
                <a:gd name="connsiteX11" fmla="*/ 546891 w 814085"/>
                <a:gd name="connsiteY11" fmla="*/ 374198 h 3663663"/>
                <a:gd name="connsiteX12" fmla="*/ 570641 w 814085"/>
                <a:gd name="connsiteY12" fmla="*/ 368260 h 3663663"/>
                <a:gd name="connsiteX13" fmla="*/ 612205 w 814085"/>
                <a:gd name="connsiteY13" fmla="*/ 338572 h 3663663"/>
                <a:gd name="connsiteX14" fmla="*/ 618142 w 814085"/>
                <a:gd name="connsiteY14" fmla="*/ 320759 h 3663663"/>
                <a:gd name="connsiteX15" fmla="*/ 659706 w 814085"/>
                <a:gd name="connsiteY15" fmla="*/ 285133 h 3663663"/>
                <a:gd name="connsiteX16" fmla="*/ 677519 w 814085"/>
                <a:gd name="connsiteY16" fmla="*/ 279195 h 3663663"/>
                <a:gd name="connsiteX17" fmla="*/ 719083 w 814085"/>
                <a:gd name="connsiteY17" fmla="*/ 314821 h 3663663"/>
                <a:gd name="connsiteX18" fmla="*/ 736896 w 814085"/>
                <a:gd name="connsiteY18" fmla="*/ 320759 h 3663663"/>
                <a:gd name="connsiteX19" fmla="*/ 754709 w 814085"/>
                <a:gd name="connsiteY19" fmla="*/ 338572 h 3663663"/>
                <a:gd name="connsiteX20" fmla="*/ 760646 w 814085"/>
                <a:gd name="connsiteY20" fmla="*/ 356385 h 3663663"/>
                <a:gd name="connsiteX21" fmla="*/ 754709 w 814085"/>
                <a:gd name="connsiteY21" fmla="*/ 445450 h 3663663"/>
                <a:gd name="connsiteX22" fmla="*/ 742833 w 814085"/>
                <a:gd name="connsiteY22" fmla="*/ 481076 h 3663663"/>
                <a:gd name="connsiteX23" fmla="*/ 790335 w 814085"/>
                <a:gd name="connsiteY23" fmla="*/ 516702 h 3663663"/>
                <a:gd name="connsiteX24" fmla="*/ 814085 w 814085"/>
                <a:gd name="connsiteY24" fmla="*/ 552328 h 3663663"/>
                <a:gd name="connsiteX25" fmla="*/ 808148 w 814085"/>
                <a:gd name="connsiteY25" fmla="*/ 593891 h 3663663"/>
                <a:gd name="connsiteX26" fmla="*/ 796272 w 814085"/>
                <a:gd name="connsiteY26" fmla="*/ 605767 h 3663663"/>
                <a:gd name="connsiteX27" fmla="*/ 778459 w 814085"/>
                <a:gd name="connsiteY27" fmla="*/ 635455 h 3663663"/>
                <a:gd name="connsiteX28" fmla="*/ 760646 w 814085"/>
                <a:gd name="connsiteY28" fmla="*/ 677019 h 3663663"/>
                <a:gd name="connsiteX29" fmla="*/ 748771 w 814085"/>
                <a:gd name="connsiteY29" fmla="*/ 712645 h 3663663"/>
                <a:gd name="connsiteX30" fmla="*/ 713145 w 814085"/>
                <a:gd name="connsiteY30" fmla="*/ 736395 h 3663663"/>
                <a:gd name="connsiteX31" fmla="*/ 695332 w 814085"/>
                <a:gd name="connsiteY31" fmla="*/ 742333 h 3663663"/>
                <a:gd name="connsiteX32" fmla="*/ 659706 w 814085"/>
                <a:gd name="connsiteY32" fmla="*/ 760146 h 3663663"/>
                <a:gd name="connsiteX33" fmla="*/ 624080 w 814085"/>
                <a:gd name="connsiteY33" fmla="*/ 766084 h 3663663"/>
                <a:gd name="connsiteX34" fmla="*/ 552828 w 814085"/>
                <a:gd name="connsiteY34" fmla="*/ 801709 h 3663663"/>
                <a:gd name="connsiteX35" fmla="*/ 529078 w 814085"/>
                <a:gd name="connsiteY35" fmla="*/ 831398 h 3663663"/>
                <a:gd name="connsiteX36" fmla="*/ 505327 w 814085"/>
                <a:gd name="connsiteY36" fmla="*/ 861086 h 3663663"/>
                <a:gd name="connsiteX37" fmla="*/ 499389 w 814085"/>
                <a:gd name="connsiteY37" fmla="*/ 878899 h 3663663"/>
                <a:gd name="connsiteX38" fmla="*/ 463763 w 814085"/>
                <a:gd name="connsiteY38" fmla="*/ 926400 h 3663663"/>
                <a:gd name="connsiteX39" fmla="*/ 445950 w 814085"/>
                <a:gd name="connsiteY39" fmla="*/ 956089 h 3663663"/>
                <a:gd name="connsiteX40" fmla="*/ 440013 w 814085"/>
                <a:gd name="connsiteY40" fmla="*/ 973902 h 3663663"/>
                <a:gd name="connsiteX41" fmla="*/ 428137 w 814085"/>
                <a:gd name="connsiteY41" fmla="*/ 991715 h 3663663"/>
                <a:gd name="connsiteX42" fmla="*/ 416262 w 814085"/>
                <a:gd name="connsiteY42" fmla="*/ 1027341 h 3663663"/>
                <a:gd name="connsiteX43" fmla="*/ 398449 w 814085"/>
                <a:gd name="connsiteY43" fmla="*/ 1068904 h 3663663"/>
                <a:gd name="connsiteX44" fmla="*/ 386574 w 814085"/>
                <a:gd name="connsiteY44" fmla="*/ 1080780 h 3663663"/>
                <a:gd name="connsiteX45" fmla="*/ 362823 w 814085"/>
                <a:gd name="connsiteY45" fmla="*/ 1140156 h 3663663"/>
                <a:gd name="connsiteX46" fmla="*/ 350948 w 814085"/>
                <a:gd name="connsiteY46" fmla="*/ 1157969 h 3663663"/>
                <a:gd name="connsiteX47" fmla="*/ 339072 w 814085"/>
                <a:gd name="connsiteY47" fmla="*/ 1193595 h 3663663"/>
                <a:gd name="connsiteX48" fmla="*/ 315322 w 814085"/>
                <a:gd name="connsiteY48" fmla="*/ 1264847 h 3663663"/>
                <a:gd name="connsiteX49" fmla="*/ 309384 w 814085"/>
                <a:gd name="connsiteY49" fmla="*/ 1282660 h 3663663"/>
                <a:gd name="connsiteX50" fmla="*/ 303446 w 814085"/>
                <a:gd name="connsiteY50" fmla="*/ 1300473 h 3663663"/>
                <a:gd name="connsiteX51" fmla="*/ 291571 w 814085"/>
                <a:gd name="connsiteY51" fmla="*/ 1318286 h 3663663"/>
                <a:gd name="connsiteX52" fmla="*/ 267820 w 814085"/>
                <a:gd name="connsiteY52" fmla="*/ 1371725 h 3663663"/>
                <a:gd name="connsiteX53" fmla="*/ 261883 w 814085"/>
                <a:gd name="connsiteY53" fmla="*/ 1389538 h 3663663"/>
                <a:gd name="connsiteX54" fmla="*/ 250007 w 814085"/>
                <a:gd name="connsiteY54" fmla="*/ 1401413 h 3663663"/>
                <a:gd name="connsiteX55" fmla="*/ 244070 w 814085"/>
                <a:gd name="connsiteY55" fmla="*/ 1425164 h 3663663"/>
                <a:gd name="connsiteX56" fmla="*/ 232194 w 814085"/>
                <a:gd name="connsiteY56" fmla="*/ 1442977 h 3663663"/>
                <a:gd name="connsiteX57" fmla="*/ 226257 w 814085"/>
                <a:gd name="connsiteY57" fmla="*/ 1460790 h 3663663"/>
                <a:gd name="connsiteX58" fmla="*/ 214381 w 814085"/>
                <a:gd name="connsiteY58" fmla="*/ 1502354 h 3663663"/>
                <a:gd name="connsiteX59" fmla="*/ 202506 w 814085"/>
                <a:gd name="connsiteY59" fmla="*/ 1520167 h 3663663"/>
                <a:gd name="connsiteX60" fmla="*/ 196568 w 814085"/>
                <a:gd name="connsiteY60" fmla="*/ 1549855 h 3663663"/>
                <a:gd name="connsiteX61" fmla="*/ 208444 w 814085"/>
                <a:gd name="connsiteY61" fmla="*/ 1662671 h 3663663"/>
                <a:gd name="connsiteX62" fmla="*/ 208444 w 814085"/>
                <a:gd name="connsiteY62" fmla="*/ 2208935 h 3663663"/>
                <a:gd name="connsiteX63" fmla="*/ 202506 w 814085"/>
                <a:gd name="connsiteY63" fmla="*/ 2232686 h 3663663"/>
                <a:gd name="connsiteX64" fmla="*/ 196568 w 814085"/>
                <a:gd name="connsiteY64" fmla="*/ 2274250 h 3663663"/>
                <a:gd name="connsiteX65" fmla="*/ 184693 w 814085"/>
                <a:gd name="connsiteY65" fmla="*/ 2381128 h 3663663"/>
                <a:gd name="connsiteX66" fmla="*/ 172818 w 814085"/>
                <a:gd name="connsiteY66" fmla="*/ 2535507 h 3663663"/>
                <a:gd name="connsiteX67" fmla="*/ 166880 w 814085"/>
                <a:gd name="connsiteY67" fmla="*/ 2565195 h 3663663"/>
                <a:gd name="connsiteX68" fmla="*/ 149067 w 814085"/>
                <a:gd name="connsiteY68" fmla="*/ 2695824 h 3663663"/>
                <a:gd name="connsiteX69" fmla="*/ 143130 w 814085"/>
                <a:gd name="connsiteY69" fmla="*/ 2767076 h 3663663"/>
                <a:gd name="connsiteX70" fmla="*/ 137192 w 814085"/>
                <a:gd name="connsiteY70" fmla="*/ 2814577 h 3663663"/>
                <a:gd name="connsiteX71" fmla="*/ 143130 w 814085"/>
                <a:gd name="connsiteY71" fmla="*/ 2915517 h 3663663"/>
                <a:gd name="connsiteX72" fmla="*/ 137192 w 814085"/>
                <a:gd name="connsiteY72" fmla="*/ 2974894 h 3663663"/>
                <a:gd name="connsiteX73" fmla="*/ 125317 w 814085"/>
                <a:gd name="connsiteY73" fmla="*/ 3010520 h 3663663"/>
                <a:gd name="connsiteX74" fmla="*/ 113441 w 814085"/>
                <a:gd name="connsiteY74" fmla="*/ 3052084 h 3663663"/>
                <a:gd name="connsiteX75" fmla="*/ 119379 w 814085"/>
                <a:gd name="connsiteY75" fmla="*/ 3117398 h 3663663"/>
                <a:gd name="connsiteX76" fmla="*/ 131254 w 814085"/>
                <a:gd name="connsiteY76" fmla="*/ 3135211 h 3663663"/>
                <a:gd name="connsiteX77" fmla="*/ 119379 w 814085"/>
                <a:gd name="connsiteY77" fmla="*/ 3212400 h 3663663"/>
                <a:gd name="connsiteX78" fmla="*/ 107504 w 814085"/>
                <a:gd name="connsiteY78" fmla="*/ 3248026 h 3663663"/>
                <a:gd name="connsiteX79" fmla="*/ 101566 w 814085"/>
                <a:gd name="connsiteY79" fmla="*/ 3265839 h 3663663"/>
                <a:gd name="connsiteX80" fmla="*/ 89691 w 814085"/>
                <a:gd name="connsiteY80" fmla="*/ 3337091 h 3663663"/>
                <a:gd name="connsiteX81" fmla="*/ 83753 w 814085"/>
                <a:gd name="connsiteY81" fmla="*/ 3354904 h 3663663"/>
                <a:gd name="connsiteX82" fmla="*/ 71878 w 814085"/>
                <a:gd name="connsiteY82" fmla="*/ 3414281 h 3663663"/>
                <a:gd name="connsiteX83" fmla="*/ 60002 w 814085"/>
                <a:gd name="connsiteY83" fmla="*/ 3449907 h 3663663"/>
                <a:gd name="connsiteX84" fmla="*/ 54065 w 814085"/>
                <a:gd name="connsiteY84" fmla="*/ 3467720 h 3663663"/>
                <a:gd name="connsiteX85" fmla="*/ 42189 w 814085"/>
                <a:gd name="connsiteY85" fmla="*/ 3527097 h 3663663"/>
                <a:gd name="connsiteX86" fmla="*/ 36252 w 814085"/>
                <a:gd name="connsiteY86" fmla="*/ 3562722 h 3663663"/>
                <a:gd name="connsiteX87" fmla="*/ 30314 w 814085"/>
                <a:gd name="connsiteY87" fmla="*/ 3580535 h 3663663"/>
                <a:gd name="connsiteX88" fmla="*/ 18439 w 814085"/>
                <a:gd name="connsiteY88" fmla="*/ 3622099 h 3663663"/>
                <a:gd name="connsiteX89" fmla="*/ 6563 w 814085"/>
                <a:gd name="connsiteY89" fmla="*/ 3639912 h 3663663"/>
                <a:gd name="connsiteX90" fmla="*/ 626 w 814085"/>
                <a:gd name="connsiteY90" fmla="*/ 3663663 h 366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814085" h="3663663">
                  <a:moveTo>
                    <a:pt x="404387" y="125"/>
                  </a:moveTo>
                  <a:cubicBezTo>
                    <a:pt x="398449" y="4083"/>
                    <a:pt x="393133" y="9189"/>
                    <a:pt x="386574" y="12000"/>
                  </a:cubicBezTo>
                  <a:cubicBezTo>
                    <a:pt x="332895" y="35005"/>
                    <a:pt x="389730" y="0"/>
                    <a:pt x="345010" y="29813"/>
                  </a:cubicBezTo>
                  <a:cubicBezTo>
                    <a:pt x="316109" y="73165"/>
                    <a:pt x="330136" y="44334"/>
                    <a:pt x="339072" y="142629"/>
                  </a:cubicBezTo>
                  <a:cubicBezTo>
                    <a:pt x="340478" y="158092"/>
                    <a:pt x="348055" y="200637"/>
                    <a:pt x="356885" y="213881"/>
                  </a:cubicBezTo>
                  <a:cubicBezTo>
                    <a:pt x="364802" y="225756"/>
                    <a:pt x="376122" y="235967"/>
                    <a:pt x="380636" y="249507"/>
                  </a:cubicBezTo>
                  <a:cubicBezTo>
                    <a:pt x="391087" y="280859"/>
                    <a:pt x="383103" y="262115"/>
                    <a:pt x="410324" y="302946"/>
                  </a:cubicBezTo>
                  <a:cubicBezTo>
                    <a:pt x="420880" y="318780"/>
                    <a:pt x="421541" y="324717"/>
                    <a:pt x="440013" y="332634"/>
                  </a:cubicBezTo>
                  <a:cubicBezTo>
                    <a:pt x="447514" y="335849"/>
                    <a:pt x="455947" y="336227"/>
                    <a:pt x="463763" y="338572"/>
                  </a:cubicBezTo>
                  <a:cubicBezTo>
                    <a:pt x="475753" y="342169"/>
                    <a:pt x="499389" y="350447"/>
                    <a:pt x="499389" y="350447"/>
                  </a:cubicBezTo>
                  <a:cubicBezTo>
                    <a:pt x="503348" y="354405"/>
                    <a:pt x="506258" y="359818"/>
                    <a:pt x="511265" y="362322"/>
                  </a:cubicBezTo>
                  <a:cubicBezTo>
                    <a:pt x="522461" y="367920"/>
                    <a:pt x="546891" y="374198"/>
                    <a:pt x="546891" y="374198"/>
                  </a:cubicBezTo>
                  <a:cubicBezTo>
                    <a:pt x="554808" y="372219"/>
                    <a:pt x="563721" y="372585"/>
                    <a:pt x="570641" y="368260"/>
                  </a:cubicBezTo>
                  <a:cubicBezTo>
                    <a:pt x="635036" y="328012"/>
                    <a:pt x="563524" y="354797"/>
                    <a:pt x="612205" y="338572"/>
                  </a:cubicBezTo>
                  <a:cubicBezTo>
                    <a:pt x="614184" y="332634"/>
                    <a:pt x="614504" y="325852"/>
                    <a:pt x="618142" y="320759"/>
                  </a:cubicBezTo>
                  <a:cubicBezTo>
                    <a:pt x="626259" y="309395"/>
                    <a:pt x="645758" y="292107"/>
                    <a:pt x="659706" y="285133"/>
                  </a:cubicBezTo>
                  <a:cubicBezTo>
                    <a:pt x="665304" y="282334"/>
                    <a:pt x="671581" y="281174"/>
                    <a:pt x="677519" y="279195"/>
                  </a:cubicBezTo>
                  <a:cubicBezTo>
                    <a:pt x="692129" y="293805"/>
                    <a:pt x="700996" y="305777"/>
                    <a:pt x="719083" y="314821"/>
                  </a:cubicBezTo>
                  <a:cubicBezTo>
                    <a:pt x="724681" y="317620"/>
                    <a:pt x="730958" y="318780"/>
                    <a:pt x="736896" y="320759"/>
                  </a:cubicBezTo>
                  <a:cubicBezTo>
                    <a:pt x="742834" y="326697"/>
                    <a:pt x="750051" y="331585"/>
                    <a:pt x="754709" y="338572"/>
                  </a:cubicBezTo>
                  <a:cubicBezTo>
                    <a:pt x="758181" y="343780"/>
                    <a:pt x="760646" y="350126"/>
                    <a:pt x="760646" y="356385"/>
                  </a:cubicBezTo>
                  <a:cubicBezTo>
                    <a:pt x="760646" y="386139"/>
                    <a:pt x="758917" y="415995"/>
                    <a:pt x="754709" y="445450"/>
                  </a:cubicBezTo>
                  <a:cubicBezTo>
                    <a:pt x="752939" y="457842"/>
                    <a:pt x="742833" y="481076"/>
                    <a:pt x="742833" y="481076"/>
                  </a:cubicBezTo>
                  <a:cubicBezTo>
                    <a:pt x="755115" y="489264"/>
                    <a:pt x="779351" y="502056"/>
                    <a:pt x="790335" y="516702"/>
                  </a:cubicBezTo>
                  <a:cubicBezTo>
                    <a:pt x="798898" y="528120"/>
                    <a:pt x="814085" y="552328"/>
                    <a:pt x="814085" y="552328"/>
                  </a:cubicBezTo>
                  <a:cubicBezTo>
                    <a:pt x="812106" y="566182"/>
                    <a:pt x="812574" y="580614"/>
                    <a:pt x="808148" y="593891"/>
                  </a:cubicBezTo>
                  <a:cubicBezTo>
                    <a:pt x="806378" y="599202"/>
                    <a:pt x="799152" y="600966"/>
                    <a:pt x="796272" y="605767"/>
                  </a:cubicBezTo>
                  <a:cubicBezTo>
                    <a:pt x="773150" y="644305"/>
                    <a:pt x="808549" y="605368"/>
                    <a:pt x="778459" y="635455"/>
                  </a:cubicBezTo>
                  <a:cubicBezTo>
                    <a:pt x="762755" y="698281"/>
                    <a:pt x="784077" y="624300"/>
                    <a:pt x="760646" y="677019"/>
                  </a:cubicBezTo>
                  <a:cubicBezTo>
                    <a:pt x="755562" y="688458"/>
                    <a:pt x="759186" y="705702"/>
                    <a:pt x="748771" y="712645"/>
                  </a:cubicBezTo>
                  <a:cubicBezTo>
                    <a:pt x="736896" y="720562"/>
                    <a:pt x="726685" y="731881"/>
                    <a:pt x="713145" y="736395"/>
                  </a:cubicBezTo>
                  <a:cubicBezTo>
                    <a:pt x="707207" y="738374"/>
                    <a:pt x="700930" y="739534"/>
                    <a:pt x="695332" y="742333"/>
                  </a:cubicBezTo>
                  <a:cubicBezTo>
                    <a:pt x="669712" y="755143"/>
                    <a:pt x="686568" y="754176"/>
                    <a:pt x="659706" y="760146"/>
                  </a:cubicBezTo>
                  <a:cubicBezTo>
                    <a:pt x="647954" y="762758"/>
                    <a:pt x="635760" y="763164"/>
                    <a:pt x="624080" y="766084"/>
                  </a:cubicBezTo>
                  <a:cubicBezTo>
                    <a:pt x="598327" y="772522"/>
                    <a:pt x="572175" y="782360"/>
                    <a:pt x="552828" y="801709"/>
                  </a:cubicBezTo>
                  <a:cubicBezTo>
                    <a:pt x="524147" y="830393"/>
                    <a:pt x="559050" y="793934"/>
                    <a:pt x="529078" y="831398"/>
                  </a:cubicBezTo>
                  <a:cubicBezTo>
                    <a:pt x="514348" y="849811"/>
                    <a:pt x="517513" y="836713"/>
                    <a:pt x="505327" y="861086"/>
                  </a:cubicBezTo>
                  <a:cubicBezTo>
                    <a:pt x="502528" y="866684"/>
                    <a:pt x="502429" y="873428"/>
                    <a:pt x="499389" y="878899"/>
                  </a:cubicBezTo>
                  <a:cubicBezTo>
                    <a:pt x="482602" y="909115"/>
                    <a:pt x="481782" y="908382"/>
                    <a:pt x="463763" y="926400"/>
                  </a:cubicBezTo>
                  <a:cubicBezTo>
                    <a:pt x="446945" y="976859"/>
                    <a:pt x="470401" y="915336"/>
                    <a:pt x="445950" y="956089"/>
                  </a:cubicBezTo>
                  <a:cubicBezTo>
                    <a:pt x="442730" y="961456"/>
                    <a:pt x="442812" y="968304"/>
                    <a:pt x="440013" y="973902"/>
                  </a:cubicBezTo>
                  <a:cubicBezTo>
                    <a:pt x="436822" y="980285"/>
                    <a:pt x="432096" y="985777"/>
                    <a:pt x="428137" y="991715"/>
                  </a:cubicBezTo>
                  <a:lnTo>
                    <a:pt x="416262" y="1027341"/>
                  </a:lnTo>
                  <a:cubicBezTo>
                    <a:pt x="410985" y="1043173"/>
                    <a:pt x="408231" y="1054231"/>
                    <a:pt x="398449" y="1068904"/>
                  </a:cubicBezTo>
                  <a:cubicBezTo>
                    <a:pt x="395344" y="1073562"/>
                    <a:pt x="390532" y="1076821"/>
                    <a:pt x="386574" y="1080780"/>
                  </a:cubicBezTo>
                  <a:cubicBezTo>
                    <a:pt x="376842" y="1109976"/>
                    <a:pt x="376801" y="1115694"/>
                    <a:pt x="362823" y="1140156"/>
                  </a:cubicBezTo>
                  <a:cubicBezTo>
                    <a:pt x="359283" y="1146352"/>
                    <a:pt x="353846" y="1151448"/>
                    <a:pt x="350948" y="1157969"/>
                  </a:cubicBezTo>
                  <a:cubicBezTo>
                    <a:pt x="345864" y="1169408"/>
                    <a:pt x="343030" y="1181720"/>
                    <a:pt x="339072" y="1193595"/>
                  </a:cubicBezTo>
                  <a:lnTo>
                    <a:pt x="315322" y="1264847"/>
                  </a:lnTo>
                  <a:lnTo>
                    <a:pt x="309384" y="1282660"/>
                  </a:lnTo>
                  <a:cubicBezTo>
                    <a:pt x="307405" y="1288598"/>
                    <a:pt x="306918" y="1295265"/>
                    <a:pt x="303446" y="1300473"/>
                  </a:cubicBezTo>
                  <a:cubicBezTo>
                    <a:pt x="299488" y="1306411"/>
                    <a:pt x="294469" y="1311765"/>
                    <a:pt x="291571" y="1318286"/>
                  </a:cubicBezTo>
                  <a:cubicBezTo>
                    <a:pt x="263310" y="1381875"/>
                    <a:pt x="294695" y="1331415"/>
                    <a:pt x="267820" y="1371725"/>
                  </a:cubicBezTo>
                  <a:cubicBezTo>
                    <a:pt x="265841" y="1377663"/>
                    <a:pt x="265103" y="1384171"/>
                    <a:pt x="261883" y="1389538"/>
                  </a:cubicBezTo>
                  <a:cubicBezTo>
                    <a:pt x="259003" y="1394338"/>
                    <a:pt x="252511" y="1396406"/>
                    <a:pt x="250007" y="1401413"/>
                  </a:cubicBezTo>
                  <a:cubicBezTo>
                    <a:pt x="246357" y="1408712"/>
                    <a:pt x="247285" y="1417663"/>
                    <a:pt x="244070" y="1425164"/>
                  </a:cubicBezTo>
                  <a:cubicBezTo>
                    <a:pt x="241259" y="1431723"/>
                    <a:pt x="236153" y="1437039"/>
                    <a:pt x="232194" y="1442977"/>
                  </a:cubicBezTo>
                  <a:cubicBezTo>
                    <a:pt x="230215" y="1448915"/>
                    <a:pt x="227976" y="1454772"/>
                    <a:pt x="226257" y="1460790"/>
                  </a:cubicBezTo>
                  <a:cubicBezTo>
                    <a:pt x="223720" y="1469669"/>
                    <a:pt x="219127" y="1492862"/>
                    <a:pt x="214381" y="1502354"/>
                  </a:cubicBezTo>
                  <a:cubicBezTo>
                    <a:pt x="211190" y="1508737"/>
                    <a:pt x="206464" y="1514229"/>
                    <a:pt x="202506" y="1520167"/>
                  </a:cubicBezTo>
                  <a:cubicBezTo>
                    <a:pt x="200527" y="1530063"/>
                    <a:pt x="196568" y="1539763"/>
                    <a:pt x="196568" y="1549855"/>
                  </a:cubicBezTo>
                  <a:cubicBezTo>
                    <a:pt x="196568" y="1609764"/>
                    <a:pt x="199476" y="1617834"/>
                    <a:pt x="208444" y="1662671"/>
                  </a:cubicBezTo>
                  <a:cubicBezTo>
                    <a:pt x="224618" y="1889130"/>
                    <a:pt x="218971" y="1777306"/>
                    <a:pt x="208444" y="2208935"/>
                  </a:cubicBezTo>
                  <a:cubicBezTo>
                    <a:pt x="208245" y="2217093"/>
                    <a:pt x="203966" y="2224657"/>
                    <a:pt x="202506" y="2232686"/>
                  </a:cubicBezTo>
                  <a:cubicBezTo>
                    <a:pt x="200002" y="2246456"/>
                    <a:pt x="198033" y="2260332"/>
                    <a:pt x="196568" y="2274250"/>
                  </a:cubicBezTo>
                  <a:cubicBezTo>
                    <a:pt x="184675" y="2387234"/>
                    <a:pt x="197053" y="2306973"/>
                    <a:pt x="184693" y="2381128"/>
                  </a:cubicBezTo>
                  <a:cubicBezTo>
                    <a:pt x="180735" y="2432588"/>
                    <a:pt x="182941" y="2484898"/>
                    <a:pt x="172818" y="2535507"/>
                  </a:cubicBezTo>
                  <a:cubicBezTo>
                    <a:pt x="170839" y="2545403"/>
                    <a:pt x="168185" y="2555188"/>
                    <a:pt x="166880" y="2565195"/>
                  </a:cubicBezTo>
                  <a:cubicBezTo>
                    <a:pt x="149457" y="2698770"/>
                    <a:pt x="164757" y="2633067"/>
                    <a:pt x="149067" y="2695824"/>
                  </a:cubicBezTo>
                  <a:cubicBezTo>
                    <a:pt x="147088" y="2719575"/>
                    <a:pt x="145501" y="2743361"/>
                    <a:pt x="143130" y="2767076"/>
                  </a:cubicBezTo>
                  <a:cubicBezTo>
                    <a:pt x="141542" y="2782954"/>
                    <a:pt x="137192" y="2798620"/>
                    <a:pt x="137192" y="2814577"/>
                  </a:cubicBezTo>
                  <a:cubicBezTo>
                    <a:pt x="137192" y="2848282"/>
                    <a:pt x="141151" y="2881870"/>
                    <a:pt x="143130" y="2915517"/>
                  </a:cubicBezTo>
                  <a:cubicBezTo>
                    <a:pt x="141151" y="2935309"/>
                    <a:pt x="140858" y="2955344"/>
                    <a:pt x="137192" y="2974894"/>
                  </a:cubicBezTo>
                  <a:cubicBezTo>
                    <a:pt x="134885" y="2987197"/>
                    <a:pt x="129275" y="2998645"/>
                    <a:pt x="125317" y="3010520"/>
                  </a:cubicBezTo>
                  <a:cubicBezTo>
                    <a:pt x="116797" y="3036081"/>
                    <a:pt x="120899" y="3022254"/>
                    <a:pt x="113441" y="3052084"/>
                  </a:cubicBezTo>
                  <a:cubicBezTo>
                    <a:pt x="115420" y="3073855"/>
                    <a:pt x="114798" y="3096022"/>
                    <a:pt x="119379" y="3117398"/>
                  </a:cubicBezTo>
                  <a:cubicBezTo>
                    <a:pt x="120874" y="3124376"/>
                    <a:pt x="130661" y="3128100"/>
                    <a:pt x="131254" y="3135211"/>
                  </a:cubicBezTo>
                  <a:cubicBezTo>
                    <a:pt x="132800" y="3153761"/>
                    <a:pt x="125847" y="3190841"/>
                    <a:pt x="119379" y="3212400"/>
                  </a:cubicBezTo>
                  <a:cubicBezTo>
                    <a:pt x="115782" y="3224390"/>
                    <a:pt x="111462" y="3236151"/>
                    <a:pt x="107504" y="3248026"/>
                  </a:cubicBezTo>
                  <a:cubicBezTo>
                    <a:pt x="105525" y="3253964"/>
                    <a:pt x="102595" y="3259665"/>
                    <a:pt x="101566" y="3265839"/>
                  </a:cubicBezTo>
                  <a:cubicBezTo>
                    <a:pt x="97608" y="3289590"/>
                    <a:pt x="97306" y="3314248"/>
                    <a:pt x="89691" y="3337091"/>
                  </a:cubicBezTo>
                  <a:cubicBezTo>
                    <a:pt x="87712" y="3343029"/>
                    <a:pt x="85160" y="3348805"/>
                    <a:pt x="83753" y="3354904"/>
                  </a:cubicBezTo>
                  <a:cubicBezTo>
                    <a:pt x="79214" y="3374571"/>
                    <a:pt x="78261" y="3395133"/>
                    <a:pt x="71878" y="3414281"/>
                  </a:cubicBezTo>
                  <a:lnTo>
                    <a:pt x="60002" y="3449907"/>
                  </a:lnTo>
                  <a:cubicBezTo>
                    <a:pt x="58023" y="3455845"/>
                    <a:pt x="55293" y="3461583"/>
                    <a:pt x="54065" y="3467720"/>
                  </a:cubicBezTo>
                  <a:cubicBezTo>
                    <a:pt x="50106" y="3487512"/>
                    <a:pt x="45507" y="3507187"/>
                    <a:pt x="42189" y="3527097"/>
                  </a:cubicBezTo>
                  <a:cubicBezTo>
                    <a:pt x="40210" y="3538972"/>
                    <a:pt x="38864" y="3550970"/>
                    <a:pt x="36252" y="3562722"/>
                  </a:cubicBezTo>
                  <a:cubicBezTo>
                    <a:pt x="34894" y="3568832"/>
                    <a:pt x="32034" y="3574517"/>
                    <a:pt x="30314" y="3580535"/>
                  </a:cubicBezTo>
                  <a:cubicBezTo>
                    <a:pt x="27779" y="3589406"/>
                    <a:pt x="23182" y="3612613"/>
                    <a:pt x="18439" y="3622099"/>
                  </a:cubicBezTo>
                  <a:cubicBezTo>
                    <a:pt x="15248" y="3628482"/>
                    <a:pt x="10522" y="3633974"/>
                    <a:pt x="6563" y="3639912"/>
                  </a:cubicBezTo>
                  <a:cubicBezTo>
                    <a:pt x="0" y="3659603"/>
                    <a:pt x="626" y="3651466"/>
                    <a:pt x="626" y="3663663"/>
                  </a:cubicBezTo>
                </a:path>
              </a:pathLst>
            </a:cu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4953000" y="2743200"/>
              <a:ext cx="609600" cy="3048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ight Arrow 9"/>
            <p:cNvSpPr/>
            <p:nvPr/>
          </p:nvSpPr>
          <p:spPr>
            <a:xfrm rot="10800000">
              <a:off x="5791200" y="3733800"/>
              <a:ext cx="609600" cy="3048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86200" y="2590800"/>
              <a:ext cx="990600" cy="646331"/>
            </a:xfrm>
            <a:prstGeom prst="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atin typeface="+mj-lt"/>
                </a:rPr>
                <a:t>Lateral Inflow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836177" y="1600200"/>
            <a:ext cx="2707623" cy="4549405"/>
            <a:chOff x="4836177" y="1600200"/>
            <a:chExt cx="2707623" cy="4549405"/>
          </a:xfrm>
        </p:grpSpPr>
        <p:sp>
          <p:nvSpPr>
            <p:cNvPr id="7" name="Freeform 6"/>
            <p:cNvSpPr/>
            <p:nvPr/>
          </p:nvSpPr>
          <p:spPr>
            <a:xfrm>
              <a:off x="5474525" y="1799112"/>
              <a:ext cx="498763" cy="368135"/>
            </a:xfrm>
            <a:custGeom>
              <a:avLst/>
              <a:gdLst>
                <a:gd name="connsiteX0" fmla="*/ 0 w 498763"/>
                <a:gd name="connsiteY0" fmla="*/ 0 h 368135"/>
                <a:gd name="connsiteX1" fmla="*/ 53439 w 498763"/>
                <a:gd name="connsiteY1" fmla="*/ 5937 h 368135"/>
                <a:gd name="connsiteX2" fmla="*/ 89065 w 498763"/>
                <a:gd name="connsiteY2" fmla="*/ 17813 h 368135"/>
                <a:gd name="connsiteX3" fmla="*/ 106878 w 498763"/>
                <a:gd name="connsiteY3" fmla="*/ 23750 h 368135"/>
                <a:gd name="connsiteX4" fmla="*/ 124691 w 498763"/>
                <a:gd name="connsiteY4" fmla="*/ 29688 h 368135"/>
                <a:gd name="connsiteX5" fmla="*/ 172192 w 498763"/>
                <a:gd name="connsiteY5" fmla="*/ 41563 h 368135"/>
                <a:gd name="connsiteX6" fmla="*/ 207818 w 498763"/>
                <a:gd name="connsiteY6" fmla="*/ 53439 h 368135"/>
                <a:gd name="connsiteX7" fmla="*/ 237506 w 498763"/>
                <a:gd name="connsiteY7" fmla="*/ 106878 h 368135"/>
                <a:gd name="connsiteX8" fmla="*/ 249381 w 498763"/>
                <a:gd name="connsiteY8" fmla="*/ 148441 h 368135"/>
                <a:gd name="connsiteX9" fmla="*/ 267194 w 498763"/>
                <a:gd name="connsiteY9" fmla="*/ 160317 h 368135"/>
                <a:gd name="connsiteX10" fmla="*/ 296883 w 498763"/>
                <a:gd name="connsiteY10" fmla="*/ 178130 h 368135"/>
                <a:gd name="connsiteX11" fmla="*/ 320633 w 498763"/>
                <a:gd name="connsiteY11" fmla="*/ 195943 h 368135"/>
                <a:gd name="connsiteX12" fmla="*/ 332509 w 498763"/>
                <a:gd name="connsiteY12" fmla="*/ 207818 h 368135"/>
                <a:gd name="connsiteX13" fmla="*/ 385948 w 498763"/>
                <a:gd name="connsiteY13" fmla="*/ 237506 h 368135"/>
                <a:gd name="connsiteX14" fmla="*/ 415636 w 498763"/>
                <a:gd name="connsiteY14" fmla="*/ 261257 h 368135"/>
                <a:gd name="connsiteX15" fmla="*/ 427511 w 498763"/>
                <a:gd name="connsiteY15" fmla="*/ 279070 h 368135"/>
                <a:gd name="connsiteX16" fmla="*/ 457200 w 498763"/>
                <a:gd name="connsiteY16" fmla="*/ 308758 h 368135"/>
                <a:gd name="connsiteX17" fmla="*/ 480950 w 498763"/>
                <a:gd name="connsiteY17" fmla="*/ 344384 h 368135"/>
                <a:gd name="connsiteX18" fmla="*/ 486888 w 498763"/>
                <a:gd name="connsiteY18" fmla="*/ 362197 h 368135"/>
                <a:gd name="connsiteX19" fmla="*/ 498763 w 498763"/>
                <a:gd name="connsiteY19" fmla="*/ 368135 h 36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8763" h="368135">
                  <a:moveTo>
                    <a:pt x="0" y="0"/>
                  </a:moveTo>
                  <a:cubicBezTo>
                    <a:pt x="17813" y="1979"/>
                    <a:pt x="35864" y="2422"/>
                    <a:pt x="53439" y="5937"/>
                  </a:cubicBezTo>
                  <a:cubicBezTo>
                    <a:pt x="65714" y="8392"/>
                    <a:pt x="77190" y="13855"/>
                    <a:pt x="89065" y="17813"/>
                  </a:cubicBezTo>
                  <a:lnTo>
                    <a:pt x="106878" y="23750"/>
                  </a:lnTo>
                  <a:cubicBezTo>
                    <a:pt x="112816" y="25729"/>
                    <a:pt x="118619" y="28170"/>
                    <a:pt x="124691" y="29688"/>
                  </a:cubicBezTo>
                  <a:cubicBezTo>
                    <a:pt x="140525" y="33646"/>
                    <a:pt x="156709" y="36402"/>
                    <a:pt x="172192" y="41563"/>
                  </a:cubicBezTo>
                  <a:lnTo>
                    <a:pt x="207818" y="53439"/>
                  </a:lnTo>
                  <a:cubicBezTo>
                    <a:pt x="229087" y="85342"/>
                    <a:pt x="229667" y="79441"/>
                    <a:pt x="237506" y="106878"/>
                  </a:cubicBezTo>
                  <a:cubicBezTo>
                    <a:pt x="237979" y="108534"/>
                    <a:pt x="246220" y="144489"/>
                    <a:pt x="249381" y="148441"/>
                  </a:cubicBezTo>
                  <a:cubicBezTo>
                    <a:pt x="253839" y="154014"/>
                    <a:pt x="261621" y="155859"/>
                    <a:pt x="267194" y="160317"/>
                  </a:cubicBezTo>
                  <a:cubicBezTo>
                    <a:pt x="290480" y="178946"/>
                    <a:pt x="265951" y="167819"/>
                    <a:pt x="296883" y="178130"/>
                  </a:cubicBezTo>
                  <a:cubicBezTo>
                    <a:pt x="304800" y="184068"/>
                    <a:pt x="313031" y="189608"/>
                    <a:pt x="320633" y="195943"/>
                  </a:cubicBezTo>
                  <a:cubicBezTo>
                    <a:pt x="324934" y="199527"/>
                    <a:pt x="327709" y="204938"/>
                    <a:pt x="332509" y="207818"/>
                  </a:cubicBezTo>
                  <a:cubicBezTo>
                    <a:pt x="369832" y="230212"/>
                    <a:pt x="331499" y="183053"/>
                    <a:pt x="385948" y="237506"/>
                  </a:cubicBezTo>
                  <a:cubicBezTo>
                    <a:pt x="402869" y="254428"/>
                    <a:pt x="393165" y="246277"/>
                    <a:pt x="415636" y="261257"/>
                  </a:cubicBezTo>
                  <a:cubicBezTo>
                    <a:pt x="419594" y="267195"/>
                    <a:pt x="422812" y="273700"/>
                    <a:pt x="427511" y="279070"/>
                  </a:cubicBezTo>
                  <a:cubicBezTo>
                    <a:pt x="436727" y="289602"/>
                    <a:pt x="449437" y="297113"/>
                    <a:pt x="457200" y="308758"/>
                  </a:cubicBezTo>
                  <a:cubicBezTo>
                    <a:pt x="465117" y="320633"/>
                    <a:pt x="476436" y="330844"/>
                    <a:pt x="480950" y="344384"/>
                  </a:cubicBezTo>
                  <a:cubicBezTo>
                    <a:pt x="482929" y="350322"/>
                    <a:pt x="483133" y="357190"/>
                    <a:pt x="486888" y="362197"/>
                  </a:cubicBezTo>
                  <a:cubicBezTo>
                    <a:pt x="489543" y="365738"/>
                    <a:pt x="494805" y="366156"/>
                    <a:pt x="498763" y="368135"/>
                  </a:cubicBezTo>
                </a:path>
              </a:pathLst>
            </a:cu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5373584" y="5789221"/>
              <a:ext cx="184068" cy="59376"/>
            </a:xfrm>
            <a:custGeom>
              <a:avLst/>
              <a:gdLst>
                <a:gd name="connsiteX0" fmla="*/ 0 w 184068"/>
                <a:gd name="connsiteY0" fmla="*/ 0 h 59376"/>
                <a:gd name="connsiteX1" fmla="*/ 77190 w 184068"/>
                <a:gd name="connsiteY1" fmla="*/ 17813 h 59376"/>
                <a:gd name="connsiteX2" fmla="*/ 112816 w 184068"/>
                <a:gd name="connsiteY2" fmla="*/ 29688 h 59376"/>
                <a:gd name="connsiteX3" fmla="*/ 130629 w 184068"/>
                <a:gd name="connsiteY3" fmla="*/ 41563 h 59376"/>
                <a:gd name="connsiteX4" fmla="*/ 166255 w 184068"/>
                <a:gd name="connsiteY4" fmla="*/ 53439 h 59376"/>
                <a:gd name="connsiteX5" fmla="*/ 184068 w 184068"/>
                <a:gd name="connsiteY5" fmla="*/ 59376 h 5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4068" h="59376">
                  <a:moveTo>
                    <a:pt x="0" y="0"/>
                  </a:moveTo>
                  <a:cubicBezTo>
                    <a:pt x="53961" y="7708"/>
                    <a:pt x="28282" y="1510"/>
                    <a:pt x="77190" y="17813"/>
                  </a:cubicBezTo>
                  <a:cubicBezTo>
                    <a:pt x="77195" y="17815"/>
                    <a:pt x="112812" y="29685"/>
                    <a:pt x="112816" y="29688"/>
                  </a:cubicBezTo>
                  <a:cubicBezTo>
                    <a:pt x="118754" y="33646"/>
                    <a:pt x="124108" y="38665"/>
                    <a:pt x="130629" y="41563"/>
                  </a:cubicBezTo>
                  <a:cubicBezTo>
                    <a:pt x="142068" y="46647"/>
                    <a:pt x="154380" y="49481"/>
                    <a:pt x="166255" y="53439"/>
                  </a:cubicBezTo>
                  <a:lnTo>
                    <a:pt x="184068" y="59376"/>
                  </a:lnTo>
                </a:path>
              </a:pathLst>
            </a:cu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 rot="9439384">
              <a:off x="5826392" y="1705929"/>
              <a:ext cx="609600" cy="304800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477000" y="1600200"/>
              <a:ext cx="1066800" cy="646331"/>
            </a:xfrm>
            <a:prstGeom prst="rect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latin typeface="+mj-lt"/>
                </a:rPr>
                <a:t>Specified Head</a:t>
              </a:r>
            </a:p>
          </p:txBody>
        </p:sp>
        <p:sp>
          <p:nvSpPr>
            <p:cNvPr id="15" name="Right Arrow 14"/>
            <p:cNvSpPr/>
            <p:nvPr/>
          </p:nvSpPr>
          <p:spPr>
            <a:xfrm rot="19839529">
              <a:off x="4836177" y="5844805"/>
              <a:ext cx="609600" cy="304800"/>
            </a:xfrm>
            <a:prstGeom prst="rightArrow">
              <a:avLst/>
            </a:prstGeom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Steptoe Valley Model – Nevada Power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534650"/>
            <a:ext cx="6781800" cy="52048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Steptoe Valley Model – Nevada Power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1546125"/>
            <a:ext cx="6934200" cy="5311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Steptoe Valley Model – Nevada Power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6800" y="1593190"/>
            <a:ext cx="6781800" cy="52054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Roseville/Sacramento ASR Model</a:t>
            </a:r>
            <a:endParaRPr lang="en-US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600200"/>
            <a:ext cx="4267200" cy="51097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29200" y="1600200"/>
            <a:ext cx="3284993" cy="5067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Boundaries</a:t>
            </a:r>
          </a:p>
        </p:txBody>
      </p:sp>
      <p:pic>
        <p:nvPicPr>
          <p:cNvPr id="2051" name="Picture 13" descr="Basema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9800" y="1704201"/>
            <a:ext cx="3033978" cy="46357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65762" y="1924150"/>
            <a:ext cx="867545" cy="276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b="1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Bear River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5578" y="2877264"/>
            <a:ext cx="1074333" cy="276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b="1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Feather River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5945" y="4416908"/>
            <a:ext cx="1364476" cy="276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b="1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Sacramento River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34573" y="2510682"/>
            <a:ext cx="1118448" cy="276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b="1" kern="0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Sierra</a:t>
            </a:r>
            <a:r>
              <a:rPr lang="en-US" sz="1200" b="1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 Nevada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167852" y="6352401"/>
            <a:ext cx="1343829" cy="27699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b="1" dirty="0">
                <a:ln w="1905">
                  <a:noFill/>
                </a:ln>
                <a:solidFill>
                  <a:schemeClr val="bg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Corbel" pitchFamily="34" charset="0"/>
              </a:rPr>
              <a:t>Mokelumne River</a:t>
            </a:r>
          </a:p>
        </p:txBody>
      </p:sp>
      <p:sp>
        <p:nvSpPr>
          <p:cNvPr id="12" name="Curved Down Arrow 11"/>
          <p:cNvSpPr/>
          <p:nvPr/>
        </p:nvSpPr>
        <p:spPr>
          <a:xfrm>
            <a:off x="1507964" y="1777517"/>
            <a:ext cx="1473855" cy="219949"/>
          </a:xfrm>
          <a:prstGeom prst="curved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Curved Down Arrow 12"/>
          <p:cNvSpPr/>
          <p:nvPr/>
        </p:nvSpPr>
        <p:spPr>
          <a:xfrm>
            <a:off x="1086863" y="2583998"/>
            <a:ext cx="1193121" cy="219949"/>
          </a:xfrm>
          <a:prstGeom prst="curved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507964" y="3683744"/>
            <a:ext cx="842203" cy="6598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3" name="Curved Down Arrow 42"/>
          <p:cNvSpPr/>
          <p:nvPr/>
        </p:nvSpPr>
        <p:spPr>
          <a:xfrm rot="16200000" flipV="1">
            <a:off x="4285260" y="6053652"/>
            <a:ext cx="621564" cy="280734"/>
          </a:xfrm>
          <a:prstGeom prst="curvedDownArrow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507964" y="4783490"/>
            <a:ext cx="982570" cy="65984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4139401" y="2847201"/>
            <a:ext cx="4623599" cy="2677656"/>
            <a:chOff x="4139401" y="2847201"/>
            <a:chExt cx="4623599" cy="2677656"/>
          </a:xfrm>
        </p:grpSpPr>
        <p:sp>
          <p:nvSpPr>
            <p:cNvPr id="16" name="Right Arrow 15"/>
            <p:cNvSpPr/>
            <p:nvPr/>
          </p:nvSpPr>
          <p:spPr>
            <a:xfrm rot="9952961">
              <a:off x="4139401" y="3551412"/>
              <a:ext cx="1447800" cy="381000"/>
            </a:xfrm>
            <a:prstGeom prst="right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867400" y="2847201"/>
              <a:ext cx="2895600" cy="2677656"/>
            </a:xfrm>
            <a:prstGeom prst="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+mj-lt"/>
                </a:rPr>
                <a:t>Combination of no-flow and specified flow boundaries representing runoff from </a:t>
              </a:r>
              <a:r>
                <a:rPr lang="en-US" dirty="0" err="1">
                  <a:latin typeface="+mj-lt"/>
                </a:rPr>
                <a:t>ungaged</a:t>
              </a:r>
              <a:r>
                <a:rPr lang="en-US" dirty="0">
                  <a:latin typeface="+mj-lt"/>
                </a:rPr>
                <a:t> watersheds in Sierra Nevada </a:t>
              </a:r>
              <a:r>
                <a:rPr lang="en-US" dirty="0" err="1">
                  <a:latin typeface="+mj-lt"/>
                </a:rPr>
                <a:t>Mtns</a:t>
              </a:r>
              <a:r>
                <a:rPr lang="en-US" dirty="0">
                  <a:latin typeface="+mj-lt"/>
                </a:rPr>
                <a:t>.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4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6"/>
          <p:cNvGrpSpPr/>
          <p:nvPr/>
        </p:nvGrpSpPr>
        <p:grpSpPr>
          <a:xfrm>
            <a:off x="1051052" y="1295400"/>
            <a:ext cx="3317467" cy="5282184"/>
            <a:chOff x="5334000" y="1143000"/>
            <a:chExt cx="3555844" cy="5586984"/>
          </a:xfrm>
        </p:grpSpPr>
        <p:pic>
          <p:nvPicPr>
            <p:cNvPr id="6" name="Picture 5" descr="gssha domain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334000" y="1143000"/>
              <a:ext cx="3367497" cy="5586984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934200" y="1886635"/>
              <a:ext cx="2286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1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239000" y="2514600"/>
              <a:ext cx="27924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2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72400" y="3733800"/>
              <a:ext cx="27924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3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20144" y="4477435"/>
              <a:ext cx="285656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4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610600" y="4724400"/>
              <a:ext cx="27924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5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8458200" y="5029200"/>
              <a:ext cx="290464" cy="3231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6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34400" y="5181600"/>
              <a:ext cx="2286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500" b="1" dirty="0">
                  <a:ln w="12700">
                    <a:solidFill>
                      <a:schemeClr val="tx2">
                        <a:satMod val="155000"/>
                      </a:schemeClr>
                    </a:solidFill>
                    <a:prstDash val="solid"/>
                  </a:ln>
                  <a:solidFill>
                    <a:schemeClr val="bg2">
                      <a:tint val="85000"/>
                      <a:satMod val="155000"/>
                    </a:scheme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Corbel" pitchFamily="34" charset="0"/>
                </a:rPr>
                <a:t>7</a:t>
              </a:r>
            </a:p>
          </p:txBody>
        </p:sp>
      </p:grpSp>
      <p:pic>
        <p:nvPicPr>
          <p:cNvPr id="22" name="Picture 21" descr="rechargeraster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953000" y="1143000"/>
            <a:ext cx="3534770" cy="56388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7200" y="304800"/>
            <a:ext cx="617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+mj-lt"/>
              </a:rPr>
              <a:t>Ungaged</a:t>
            </a:r>
            <a:r>
              <a:rPr lang="en-US" sz="2800" b="1" dirty="0">
                <a:latin typeface="+mj-lt"/>
              </a:rPr>
              <a:t> Watersheds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657600" y="1066800"/>
            <a:ext cx="1600200" cy="1323439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+mj-lt"/>
              </a:rPr>
              <a:t>Runoff calculated using the GSSHA surface water model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6506921" y="1676400"/>
            <a:ext cx="2408479" cy="3419940"/>
            <a:chOff x="6506921" y="1676400"/>
            <a:chExt cx="2408479" cy="3419940"/>
          </a:xfrm>
        </p:grpSpPr>
        <p:sp>
          <p:nvSpPr>
            <p:cNvPr id="16" name="Right Arrow 15"/>
            <p:cNvSpPr/>
            <p:nvPr/>
          </p:nvSpPr>
          <p:spPr>
            <a:xfrm rot="9372398">
              <a:off x="6887922" y="2581740"/>
              <a:ext cx="3810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 rot="9372398">
              <a:off x="7268923" y="3877140"/>
              <a:ext cx="3810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 rot="9372398">
              <a:off x="7726123" y="4486740"/>
              <a:ext cx="3810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/>
            <p:cNvSpPr/>
            <p:nvPr/>
          </p:nvSpPr>
          <p:spPr>
            <a:xfrm rot="9372398">
              <a:off x="7954721" y="4867740"/>
              <a:ext cx="3810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ight Arrow 19"/>
            <p:cNvSpPr/>
            <p:nvPr/>
          </p:nvSpPr>
          <p:spPr>
            <a:xfrm rot="9372398">
              <a:off x="6506921" y="1895940"/>
              <a:ext cx="381000" cy="228600"/>
            </a:xfrm>
            <a:prstGeom prst="rightArrow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543800" y="1676400"/>
              <a:ext cx="1371600" cy="1323439"/>
            </a:xfrm>
            <a:prstGeom prst="rect">
              <a:avLst/>
            </a:prstGeom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+mj-lt"/>
                </a:rPr>
                <a:t>Runoff applied as lateral inflow boundary condition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</Template>
  <TotalTime>892</TotalTime>
  <Words>114</Words>
  <Application>Microsoft Office PowerPoint</Application>
  <PresentationFormat>On-screen Show (4:3)</PresentationFormat>
  <Paragraphs>30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Wingdings</vt:lpstr>
      <vt:lpstr>Wingdings 2</vt:lpstr>
      <vt:lpstr>Wingdings 3</vt:lpstr>
      <vt:lpstr>Module</vt:lpstr>
      <vt:lpstr>Boundary Condition Analysis Pt 3 – Case Studies</vt:lpstr>
      <vt:lpstr>Steptoe Valley Model – Nevada Power</vt:lpstr>
      <vt:lpstr>Steptoe Valley Model – Nevada Power</vt:lpstr>
      <vt:lpstr>Steptoe Valley Model – Nevada Power</vt:lpstr>
      <vt:lpstr>Steptoe Valley Model – Nevada Power</vt:lpstr>
      <vt:lpstr>Steptoe Valley Model – Nevada Power</vt:lpstr>
      <vt:lpstr>Roseville/Sacramento ASR Model</vt:lpstr>
      <vt:lpstr>Model Boundaries</vt:lpstr>
      <vt:lpstr>PowerPoint Presentation</vt:lpstr>
      <vt:lpstr>Local Scale Model</vt:lpstr>
      <vt:lpstr>Local Scale Model</vt:lpstr>
    </vt:vector>
  </TitlesOfParts>
  <Company>Brigham Young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Boundary Condition Analysis</dc:title>
  <dc:creator>Norm Jones</dc:creator>
  <cp:lastModifiedBy>Norm Jones</cp:lastModifiedBy>
  <cp:revision>64</cp:revision>
  <dcterms:created xsi:type="dcterms:W3CDTF">2003-07-02T20:26:48Z</dcterms:created>
  <dcterms:modified xsi:type="dcterms:W3CDTF">2022-11-08T22:58:35Z</dcterms:modified>
</cp:coreProperties>
</file>

<file path=docProps/thumbnail.jpeg>
</file>